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0" r:id="rId6"/>
    <p:sldId id="331" r:id="rId7"/>
    <p:sldId id="311" r:id="rId8"/>
    <p:sldId id="332" r:id="rId9"/>
    <p:sldId id="312" r:id="rId10"/>
    <p:sldId id="315" r:id="rId11"/>
    <p:sldId id="316" r:id="rId12"/>
    <p:sldId id="324" r:id="rId13"/>
    <p:sldId id="325" r:id="rId14"/>
    <p:sldId id="326" r:id="rId15"/>
    <p:sldId id="327" r:id="rId16"/>
    <p:sldId id="333" r:id="rId17"/>
    <p:sldId id="328" r:id="rId18"/>
    <p:sldId id="318" r:id="rId19"/>
    <p:sldId id="319" r:id="rId20"/>
    <p:sldId id="320" r:id="rId21"/>
    <p:sldId id="329" r:id="rId22"/>
    <p:sldId id="334" r:id="rId23"/>
    <p:sldId id="322" r:id="rId24"/>
    <p:sldId id="330" r:id="rId25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C0099"/>
    <a:srgbClr val="F0F3FA"/>
    <a:srgbClr val="E5EB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2E6F75-2189-4944-9929-472259EA2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B51AA23-C8BC-4B5B-A042-67EBD0835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663FDAD-633F-4036-9426-ADE116D5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E2864CB-C5AC-4A77-804D-4FCE8129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9BCD8F0-E6F6-41B5-A9D2-6B65C0DE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43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E8A97C-FAB5-40C5-A483-3124C847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9BA20ED-6B84-4976-B0EA-A645DB32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7F4FB1-E0C9-464F-B279-DAD8E683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E9FD44-7095-435F-9679-3C9AB252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2CC5F-1A08-4A15-B598-78155FD3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536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CBCA9E3-686D-4FA7-8157-4AB3862A4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E67BA01-977E-4EF2-AC2E-01C6EA7B1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67D824C-D3C9-462F-835F-28822E96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499CE97-1CF1-4321-9C80-8E7AC5F3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D2FA096-1E65-4EB3-8AA5-5FEEB296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20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BEB236-0D01-4866-BECB-652402D3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EC98E07-FAA6-40F8-A923-D4C05587A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4867E9-68D5-49F2-8441-6403BD2A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930EFEF-9D35-4C35-BF58-9B3CBDE8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313103F-1A4C-4DE1-AB0E-ABF36393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27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908606-ADD8-4A07-BE46-21AC4A7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9973D33-4EC9-4DAF-B01C-2929392C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F8DEB8A-74FE-4126-AFCB-BC14F76E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EFF83B6-C519-4767-AF03-62CC474F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2B1F3B3-2D29-4705-89F9-CF14DDF2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934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60A026-5E23-404D-93E1-169FE77E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0437702-D6C5-4A2C-B22E-7E744FE31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385904E-B959-4490-A159-21C812A4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DC5754A-B24A-4CD4-BAFF-CE351140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616DC5E-2B7B-40AF-84A1-706A14B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64CDCDD-2DDA-4B76-87FA-82D516EE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156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C357BB-8B73-4148-BFFD-80264B15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C7F9BE2-2673-4B7E-A686-11C7CF85E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02378E8-83E0-48C6-B82B-5E72F35EB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A688277-663C-4979-BA30-CB1F86D10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BCF795A-C247-4C6C-BC53-94FAE4936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92BF619-3443-4239-8F4E-B1EBE6DC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49D6671F-3922-494D-8261-05E6EFA9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650C75B-03D5-4F9B-9209-B2BD87E3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24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7D835F-BC90-4325-B29B-EA2A2702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8D4482E-E6C8-46F0-B76E-F6CC3F63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D58B476-B7F7-4C37-B1F7-3DBEDAFD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7D8A93A-1BA0-4F28-9FAE-B224F992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195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C792ED6-20CF-431C-9668-DD150A16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4A0F902-AD63-44FE-9025-FB5E2C41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F692EB2-6F58-4CB6-82FE-1BC9F132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785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3DD8F1-880F-4584-8874-E1FC26AE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74574F-D7C4-444C-97C8-42358C66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608FDE4-2BA9-49AA-8C70-96762AF62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70AAD93-21D6-4BF7-9632-DC45C655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97C1F36-4950-4B9F-8F11-5C1413A8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455BB1F-ACA1-44C2-9C3E-B968DF9C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605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397AB6-012C-4A45-8DCD-4442AC11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6A192CD6-233C-48DB-9DC3-34750A6F7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076A1E0-86B8-466D-96FF-D8D0A6298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D499A07-CC2E-42C5-AA57-D08B078C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06BB27D-0D42-4448-AD4E-D4A44665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B1C03C6-ADCF-4897-A85C-03C9BEAF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179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5AB0033-7A3A-44C9-85CC-503758C8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84897B2-412C-4F52-9525-2A245642C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861090-18A2-4773-A7B6-59E60FF30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B52F7-702D-4883-AA15-99F284B4E5D7}" type="datetimeFigureOut">
              <a:rPr lang="fr-FR" smtClean="0"/>
              <a:pPr/>
              <a:t>09/02/2025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7C5C188-1A66-4964-8A70-BB2EA5F4C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3D8B78-0963-4976-BB8B-13B6CEBF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CAC7-CB53-43FC-8FBB-4F92C51590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20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502" y="3429000"/>
            <a:ext cx="7220931" cy="1793450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TELESERVICE PARENTALITE 2025</a:t>
            </a:r>
            <a:br>
              <a:rPr lang="fr-FR" sz="4000" b="1" dirty="0"/>
            </a:br>
            <a:r>
              <a:rPr lang="fr-FR" sz="4000" b="1" dirty="0"/>
              <a:t>RECTIFICATIFS </a:t>
            </a:r>
            <a:br>
              <a:rPr lang="fr-FR" sz="4000" b="1" dirty="0"/>
            </a:br>
            <a:r>
              <a:rPr lang="fr-FR" sz="4000" b="1" dirty="0"/>
              <a:t>COMPLEMENTS</a:t>
            </a:r>
            <a:br>
              <a:rPr lang="fr-FR" sz="4000" b="1" dirty="0"/>
            </a:br>
            <a:endParaRPr lang="fr-FR" sz="40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9784C06-50BD-4841-AA26-D290222C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838" y="258093"/>
            <a:ext cx="3570958" cy="3570958"/>
          </a:xfrm>
          <a:prstGeom prst="rect">
            <a:avLst/>
          </a:prstGeom>
        </p:spPr>
      </p:pic>
      <p:sp>
        <p:nvSpPr>
          <p:cNvPr id="3" name="Triangle isocèle 2">
            <a:extLst>
              <a:ext uri="{FF2B5EF4-FFF2-40B4-BE49-F238E27FC236}">
                <a16:creationId xmlns:a16="http://schemas.microsoft.com/office/drawing/2014/main" xmlns="" id="{71F0910E-D101-2126-1539-E08B0BE516BE}"/>
              </a:ext>
            </a:extLst>
          </p:cNvPr>
          <p:cNvSpPr/>
          <p:nvPr/>
        </p:nvSpPr>
        <p:spPr>
          <a:xfrm>
            <a:off x="9628695" y="3683056"/>
            <a:ext cx="427884" cy="44484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Losange 3">
            <a:extLst>
              <a:ext uri="{FF2B5EF4-FFF2-40B4-BE49-F238E27FC236}">
                <a16:creationId xmlns:a16="http://schemas.microsoft.com/office/drawing/2014/main" xmlns="" id="{CA5764E4-2128-61D8-0518-546C0FB4B323}"/>
              </a:ext>
            </a:extLst>
          </p:cNvPr>
          <p:cNvSpPr/>
          <p:nvPr/>
        </p:nvSpPr>
        <p:spPr>
          <a:xfrm>
            <a:off x="9663527" y="4174896"/>
            <a:ext cx="427884" cy="444842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356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Le projet-Illustration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xmlns="" id="{167986FF-D8EE-31F4-A1B5-4486322B4B1D}"/>
              </a:ext>
            </a:extLst>
          </p:cNvPr>
          <p:cNvSpPr/>
          <p:nvPr/>
        </p:nvSpPr>
        <p:spPr>
          <a:xfrm>
            <a:off x="11146411" y="1179762"/>
            <a:ext cx="427884" cy="44484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DE9B777-2CB7-0AD7-76D3-411BA4EFF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85" y="1797515"/>
            <a:ext cx="10479749" cy="49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88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endParaRPr lang="fr-FR" sz="4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FE8C33-8F9A-8071-106F-004438CB4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545" y="1655064"/>
            <a:ext cx="9524866" cy="50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54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endParaRPr lang="fr-FR" sz="4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39ACD9C-A0D5-0963-2F20-32485ED45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92" y="1568836"/>
            <a:ext cx="9561922" cy="47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35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Axes et nature d’action correspondantes</a:t>
            </a:r>
            <a:br>
              <a:rPr lang="fr-FR" sz="4400" b="1" dirty="0"/>
            </a:br>
            <a:endParaRPr lang="fr-FR" sz="4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C4E8DCC-61B8-DDA3-DA32-D4068B972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27" y="2137343"/>
            <a:ext cx="2953162" cy="26387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85F422E-EA2D-892F-4EFD-56531A6CF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318" y="2137343"/>
            <a:ext cx="6948855" cy="14392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DC70331-509D-9BED-6BAD-6F7ECDA18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318" y="3618508"/>
            <a:ext cx="6948855" cy="1073050"/>
          </a:xfrm>
          <a:prstGeom prst="rect">
            <a:avLst/>
          </a:prstGeom>
        </p:spPr>
      </p:pic>
      <p:sp>
        <p:nvSpPr>
          <p:cNvPr id="17" name="Losange 16">
            <a:extLst>
              <a:ext uri="{FF2B5EF4-FFF2-40B4-BE49-F238E27FC236}">
                <a16:creationId xmlns:a16="http://schemas.microsoft.com/office/drawing/2014/main" xmlns="" id="{341F3DE0-CBC4-FFE6-9766-C8139E4AF538}"/>
              </a:ext>
            </a:extLst>
          </p:cNvPr>
          <p:cNvSpPr/>
          <p:nvPr/>
        </p:nvSpPr>
        <p:spPr>
          <a:xfrm>
            <a:off x="10255289" y="1536110"/>
            <a:ext cx="427884" cy="444842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1064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endParaRPr lang="fr-FR" sz="4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EA7B30A-A2D6-3274-6E91-E8B8E35BD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69" y="1810217"/>
            <a:ext cx="10674140" cy="4371315"/>
          </a:xfrm>
          <a:prstGeom prst="rect">
            <a:avLst/>
          </a:prstGeom>
        </p:spPr>
      </p:pic>
      <p:sp>
        <p:nvSpPr>
          <p:cNvPr id="11" name="Losange 10">
            <a:extLst>
              <a:ext uri="{FF2B5EF4-FFF2-40B4-BE49-F238E27FC236}">
                <a16:creationId xmlns:a16="http://schemas.microsoft.com/office/drawing/2014/main" xmlns="" id="{9FFF89F1-6220-AD8A-4D30-FBFA1F47768B}"/>
              </a:ext>
            </a:extLst>
          </p:cNvPr>
          <p:cNvSpPr/>
          <p:nvPr/>
        </p:nvSpPr>
        <p:spPr>
          <a:xfrm>
            <a:off x="10809278" y="1235988"/>
            <a:ext cx="427884" cy="444842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675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L’action ou le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69ABBC9-DEFE-AD7A-9DBE-035580F2A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37" y="1792097"/>
            <a:ext cx="10931898" cy="48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22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L’action ou le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F9ED7BA-4488-3271-0E41-150ACBAB0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4" y="1797516"/>
            <a:ext cx="10454326" cy="48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93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L’action ou le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E036402-F952-9349-EDEC-1F465DC16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80" y="2211469"/>
            <a:ext cx="11359299" cy="2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75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Les intervenants de l’action </a:t>
            </a:r>
            <a:br>
              <a:rPr lang="fr-FR" sz="4400" b="1" dirty="0"/>
            </a:br>
            <a:r>
              <a:rPr lang="fr-FR" sz="4400" b="1" dirty="0"/>
              <a:t>ou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D149607-E781-A4C8-1229-38339F17A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04" y="2272818"/>
            <a:ext cx="10570590" cy="4063071"/>
          </a:xfrm>
          <a:prstGeom prst="rect">
            <a:avLst/>
          </a:prstGeom>
        </p:spPr>
      </p:pic>
      <p:sp>
        <p:nvSpPr>
          <p:cNvPr id="11" name="Triangle isocèle 10">
            <a:extLst>
              <a:ext uri="{FF2B5EF4-FFF2-40B4-BE49-F238E27FC236}">
                <a16:creationId xmlns:a16="http://schemas.microsoft.com/office/drawing/2014/main" xmlns="" id="{1FAB8F71-13A8-E110-A8FE-C2F72AE287B9}"/>
              </a:ext>
            </a:extLst>
          </p:cNvPr>
          <p:cNvSpPr/>
          <p:nvPr/>
        </p:nvSpPr>
        <p:spPr>
          <a:xfrm>
            <a:off x="10505606" y="1643192"/>
            <a:ext cx="427884" cy="44484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596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Les intervenants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189DEEC-C261-D5F6-03AE-2201A29CA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55" y="1711148"/>
            <a:ext cx="10500092" cy="4732086"/>
          </a:xfrm>
          <a:prstGeom prst="rect">
            <a:avLst/>
          </a:prstGeom>
        </p:spPr>
      </p:pic>
      <p:sp>
        <p:nvSpPr>
          <p:cNvPr id="12" name="Losange 11">
            <a:extLst>
              <a:ext uri="{FF2B5EF4-FFF2-40B4-BE49-F238E27FC236}">
                <a16:creationId xmlns:a16="http://schemas.microsoft.com/office/drawing/2014/main" xmlns="" id="{5C91B7AD-5556-82BE-F851-0238B285CA10}"/>
              </a:ext>
            </a:extLst>
          </p:cNvPr>
          <p:cNvSpPr/>
          <p:nvPr/>
        </p:nvSpPr>
        <p:spPr>
          <a:xfrm>
            <a:off x="11044163" y="1199747"/>
            <a:ext cx="427884" cy="444842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175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601" y="190152"/>
            <a:ext cx="7701077" cy="1428661"/>
          </a:xfrm>
        </p:spPr>
        <p:txBody>
          <a:bodyPr>
            <a:normAutofit/>
          </a:bodyPr>
          <a:lstStyle/>
          <a:p>
            <a:r>
              <a:rPr lang="fr-FR" sz="4400" b="1" dirty="0"/>
              <a:t>Téléservice parentalité</a:t>
            </a:r>
            <a:br>
              <a:rPr lang="fr-FR" sz="4400" b="1" dirty="0"/>
            </a:br>
            <a:r>
              <a:rPr lang="fr-FR" sz="4400" b="1" dirty="0"/>
              <a:t>Préambule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B29D113-0F88-116F-0E72-A40CB6421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8974"/>
            <a:ext cx="11888859" cy="4563112"/>
          </a:xfrm>
          <a:prstGeom prst="rect">
            <a:avLst/>
          </a:prstGeom>
        </p:spPr>
      </p:pic>
      <p:sp>
        <p:nvSpPr>
          <p:cNvPr id="10" name="Losange 9">
            <a:extLst>
              <a:ext uri="{FF2B5EF4-FFF2-40B4-BE49-F238E27FC236}">
                <a16:creationId xmlns:a16="http://schemas.microsoft.com/office/drawing/2014/main" xmlns="" id="{428E9F13-8E1C-F6F5-33EB-22E114CCE53B}"/>
              </a:ext>
            </a:extLst>
          </p:cNvPr>
          <p:cNvSpPr/>
          <p:nvPr/>
        </p:nvSpPr>
        <p:spPr>
          <a:xfrm>
            <a:off x="11364995" y="1324052"/>
            <a:ext cx="427884" cy="444842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2727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Budget prévisionnel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AE78BBE-9F73-E259-00EE-B1A1AA6A4623}"/>
              </a:ext>
            </a:extLst>
          </p:cNvPr>
          <p:cNvSpPr txBox="1"/>
          <p:nvPr/>
        </p:nvSpPr>
        <p:spPr>
          <a:xfrm>
            <a:off x="622169" y="6042581"/>
            <a:ext cx="1075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Modification des intitulés et introduction de sous comptes.</a:t>
            </a:r>
          </a:p>
          <a:p>
            <a:r>
              <a:rPr lang="fr-FR" dirty="0">
                <a:solidFill>
                  <a:srgbClr val="FF0000"/>
                </a:solidFill>
              </a:rPr>
              <a:t>Attention</a:t>
            </a:r>
            <a:r>
              <a:rPr lang="fr-FR" dirty="0"/>
              <a:t> : aucun financement FNP inférieur à 1 500 € </a:t>
            </a:r>
            <a:r>
              <a:rPr lang="fr-FR" dirty="0">
                <a:solidFill>
                  <a:srgbClr val="FF0000"/>
                </a:solidFill>
              </a:rPr>
              <a:t>par projet</a:t>
            </a:r>
            <a:r>
              <a:rPr lang="fr-FR" dirty="0"/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565FD8B-FE58-4FEC-E82B-DDDEE000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459" y="1866189"/>
            <a:ext cx="7263437" cy="36050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86B99B6-A649-1A00-3C46-75058134A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54" y="2624089"/>
            <a:ext cx="3839111" cy="108600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C27AFA1-442B-AE5B-BFA2-CF1AEBD20329}"/>
              </a:ext>
            </a:extLst>
          </p:cNvPr>
          <p:cNvSpPr txBox="1"/>
          <p:nvPr/>
        </p:nvSpPr>
        <p:spPr>
          <a:xfrm>
            <a:off x="311453" y="3817223"/>
            <a:ext cx="3839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Budget prévisionnel global du projet demandé.</a:t>
            </a:r>
          </a:p>
          <a:p>
            <a:r>
              <a:rPr lang="fr-FR" sz="2000" dirty="0"/>
              <a:t>Ajout en pièces jointes des budgets par action.</a:t>
            </a:r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xmlns="" id="{5A001235-C007-24DF-602F-9887283AA6F0}"/>
              </a:ext>
            </a:extLst>
          </p:cNvPr>
          <p:cNvSpPr/>
          <p:nvPr/>
        </p:nvSpPr>
        <p:spPr>
          <a:xfrm>
            <a:off x="11261012" y="1287264"/>
            <a:ext cx="427884" cy="44484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915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Budget prévisionnel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92890AA-8473-076F-3CC1-E3327520F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41" y="1496056"/>
            <a:ext cx="9105737" cy="5265115"/>
          </a:xfrm>
          <a:prstGeom prst="rect">
            <a:avLst/>
          </a:prstGeom>
        </p:spPr>
      </p:pic>
      <p:sp>
        <p:nvSpPr>
          <p:cNvPr id="12" name="Losange 11">
            <a:extLst>
              <a:ext uri="{FF2B5EF4-FFF2-40B4-BE49-F238E27FC236}">
                <a16:creationId xmlns:a16="http://schemas.microsoft.com/office/drawing/2014/main" xmlns="" id="{3B5C9343-6C1D-C0CB-C1DD-D2AB5C6D5D5F}"/>
              </a:ext>
            </a:extLst>
          </p:cNvPr>
          <p:cNvSpPr/>
          <p:nvPr/>
        </p:nvSpPr>
        <p:spPr>
          <a:xfrm flipH="1">
            <a:off x="10331276" y="973248"/>
            <a:ext cx="475258" cy="444842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085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601" y="190152"/>
            <a:ext cx="7701077" cy="1428661"/>
          </a:xfrm>
        </p:spPr>
        <p:txBody>
          <a:bodyPr>
            <a:normAutofit/>
          </a:bodyPr>
          <a:lstStyle/>
          <a:p>
            <a:r>
              <a:rPr lang="fr-FR" sz="4400" b="1" dirty="0"/>
              <a:t>Téléservice parentalité</a:t>
            </a:r>
            <a:br>
              <a:rPr lang="fr-FR" sz="4400" b="1" dirty="0"/>
            </a:br>
            <a:r>
              <a:rPr lang="fr-FR" sz="4400" b="1" dirty="0"/>
              <a:t>Critères d’éligibilité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17770" y="1847328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319223" y="2619818"/>
            <a:ext cx="242397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dirty="0">
                <a:latin typeface="Arial"/>
              </a:rPr>
              <a:t>Les critères d’éligibilité</a:t>
            </a:r>
            <a:r>
              <a:rPr lang="fr-FR" sz="1600" b="1" strike="noStrike" dirty="0">
                <a:latin typeface="Arial"/>
              </a:rPr>
              <a:t> sont intégrés dans l'attestation sur l'honneur </a:t>
            </a:r>
            <a:r>
              <a:rPr lang="fr-FR" sz="1600" b="1" dirty="0">
                <a:latin typeface="Arial"/>
              </a:rPr>
              <a:t>relative aux comptes </a:t>
            </a:r>
            <a:r>
              <a:rPr lang="fr-FR" sz="1600" dirty="0">
                <a:solidFill>
                  <a:srgbClr val="253356"/>
                </a:solidFill>
                <a:latin typeface="Arial"/>
              </a:rPr>
              <a:t>(</a:t>
            </a:r>
            <a:r>
              <a:rPr lang="fr-FR" sz="1600" strike="noStrike" dirty="0">
                <a:solidFill>
                  <a:srgbClr val="253356"/>
                </a:solidFill>
                <a:latin typeface="Arial"/>
              </a:rPr>
              <a:t>signataire et administrateur)</a:t>
            </a:r>
            <a:r>
              <a:rPr lang="fr-FR" sz="1600" b="1" strike="noStrike" dirty="0">
                <a:solidFill>
                  <a:srgbClr val="253356"/>
                </a:solidFill>
                <a:latin typeface="Arial"/>
              </a:rPr>
              <a:t> </a:t>
            </a:r>
            <a:r>
              <a:rPr lang="fr-FR" sz="1600" strike="noStrike" dirty="0">
                <a:solidFill>
                  <a:srgbClr val="253356"/>
                </a:solidFill>
                <a:latin typeface="Arial"/>
              </a:rPr>
              <a:t>à télécharger et à signer juste avant la transmission de la demande.</a:t>
            </a:r>
            <a:endParaRPr lang="fr-FR" sz="18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ABACF0E-E8FC-C66C-7F7A-A576747C6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236" y="2797327"/>
            <a:ext cx="4693457" cy="24457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7350C85-D734-A2CB-C738-15D49CCEB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964" y="2003518"/>
            <a:ext cx="3303814" cy="403336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2584411D-1568-90E0-3427-DB82741E0FD6}"/>
              </a:ext>
            </a:extLst>
          </p:cNvPr>
          <p:cNvSpPr txBox="1"/>
          <p:nvPr/>
        </p:nvSpPr>
        <p:spPr>
          <a:xfrm>
            <a:off x="319222" y="5806911"/>
            <a:ext cx="760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PS :  L’attestation de non-changement de situation est à fournir par demande .</a:t>
            </a:r>
          </a:p>
        </p:txBody>
      </p:sp>
    </p:spTree>
    <p:extLst>
      <p:ext uri="{BB962C8B-B14F-4D97-AF65-F5344CB8AC3E}">
        <p14:creationId xmlns:p14="http://schemas.microsoft.com/office/powerpoint/2010/main" xmlns="" val="75855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0"/>
            <a:ext cx="7032395" cy="1838227"/>
          </a:xfrm>
        </p:spPr>
        <p:txBody>
          <a:bodyPr>
            <a:normAutofit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Informations du tiers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695" y="272121"/>
            <a:ext cx="1967201" cy="6919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D556E82-0A1E-6099-DE0E-B91E91977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37" y="1838227"/>
            <a:ext cx="7233927" cy="46948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9E001FF-482F-AFEE-58D0-B7F6F8092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47" y="2348145"/>
            <a:ext cx="3324689" cy="2991267"/>
          </a:xfrm>
          <a:prstGeom prst="rect">
            <a:avLst/>
          </a:prstGeom>
        </p:spPr>
      </p:pic>
      <p:sp>
        <p:nvSpPr>
          <p:cNvPr id="17" name="Losange 16">
            <a:extLst>
              <a:ext uri="{FF2B5EF4-FFF2-40B4-BE49-F238E27FC236}">
                <a16:creationId xmlns:a16="http://schemas.microsoft.com/office/drawing/2014/main" xmlns="" id="{1BED34F9-6AA2-89E1-517C-DB79A439C52D}"/>
              </a:ext>
            </a:extLst>
          </p:cNvPr>
          <p:cNvSpPr/>
          <p:nvPr/>
        </p:nvSpPr>
        <p:spPr>
          <a:xfrm>
            <a:off x="11278473" y="1265645"/>
            <a:ext cx="427884" cy="444842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955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0"/>
            <a:ext cx="7032395" cy="1838227"/>
          </a:xfrm>
        </p:spPr>
        <p:txBody>
          <a:bodyPr>
            <a:normAutofit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Le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695" y="272121"/>
            <a:ext cx="1967201" cy="6919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06261D2-2ECE-D7EA-DAA3-4828F5674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80" y="2140895"/>
            <a:ext cx="9391313" cy="43932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xmlns="" id="{3C42EDEC-E081-B899-78A4-38680BD5DFD0}"/>
              </a:ext>
            </a:extLst>
          </p:cNvPr>
          <p:cNvSpPr/>
          <p:nvPr/>
        </p:nvSpPr>
        <p:spPr>
          <a:xfrm>
            <a:off x="10491353" y="1530645"/>
            <a:ext cx="427884" cy="44484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1057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La structure porteuse du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B334C3D-883A-D348-8EBD-8727618AC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53" y="1720174"/>
            <a:ext cx="5387885" cy="51197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4F59BF9-5794-3BCF-CB79-C5A6AE99E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466" y="1711148"/>
            <a:ext cx="6115547" cy="51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14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La structure porteuse du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5F91EE0-BD63-1466-C0F8-B011267CA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767" y="1797516"/>
            <a:ext cx="10340294" cy="45938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30BF26A-F499-C831-64AF-E109C3CB1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606" y="1133949"/>
            <a:ext cx="1139455" cy="8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0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Le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0007B0C-CCFF-449C-3E23-B6ABB4138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9" y="2050255"/>
            <a:ext cx="9991870" cy="4149978"/>
          </a:xfrm>
          <a:prstGeom prst="rect">
            <a:avLst/>
          </a:prstGeom>
        </p:spPr>
      </p:pic>
      <p:sp>
        <p:nvSpPr>
          <p:cNvPr id="11" name="Triangle isocèle 10">
            <a:extLst>
              <a:ext uri="{FF2B5EF4-FFF2-40B4-BE49-F238E27FC236}">
                <a16:creationId xmlns:a16="http://schemas.microsoft.com/office/drawing/2014/main" xmlns="" id="{26CECD8C-375E-7AE0-30B5-07F059776763}"/>
              </a:ext>
            </a:extLst>
          </p:cNvPr>
          <p:cNvSpPr/>
          <p:nvPr/>
        </p:nvSpPr>
        <p:spPr>
          <a:xfrm>
            <a:off x="10809278" y="1380074"/>
            <a:ext cx="427884" cy="44484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08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Le projet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5103BB5-B3BA-2061-730B-2C185DD60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767" y="1738548"/>
            <a:ext cx="10454326" cy="4901483"/>
          </a:xfrm>
          <a:prstGeom prst="rect">
            <a:avLst/>
          </a:prstGeom>
        </p:spPr>
      </p:pic>
      <p:sp>
        <p:nvSpPr>
          <p:cNvPr id="11" name="Triangle isocèle 10">
            <a:extLst>
              <a:ext uri="{FF2B5EF4-FFF2-40B4-BE49-F238E27FC236}">
                <a16:creationId xmlns:a16="http://schemas.microsoft.com/office/drawing/2014/main" xmlns="" id="{167986FF-D8EE-31F4-A1B5-4486322B4B1D}"/>
              </a:ext>
            </a:extLst>
          </p:cNvPr>
          <p:cNvSpPr/>
          <p:nvPr/>
        </p:nvSpPr>
        <p:spPr>
          <a:xfrm>
            <a:off x="11146411" y="1179762"/>
            <a:ext cx="427884" cy="44484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9861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6eb6f1-4fa9-4eee-9598-a780a5dca311">
      <Terms xmlns="http://schemas.microsoft.com/office/infopath/2007/PartnerControls"/>
    </lcf76f155ced4ddcb4097134ff3c332f>
    <_Flow_SignoffStatus xmlns="836eb6f1-4fa9-4eee-9598-a780a5dca311" xsi:nil="true"/>
    <TaxCatchAll xmlns="6c3a341a-ee3e-4ef7-b528-b84c2afdc5c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065C7702C6743B4025140CB4EDD2A" ma:contentTypeVersion="18" ma:contentTypeDescription="Crée un document." ma:contentTypeScope="" ma:versionID="c432af3c7cf395e95b9bbb88ad8528d0">
  <xsd:schema xmlns:xsd="http://www.w3.org/2001/XMLSchema" xmlns:xs="http://www.w3.org/2001/XMLSchema" xmlns:p="http://schemas.microsoft.com/office/2006/metadata/properties" xmlns:ns2="836eb6f1-4fa9-4eee-9598-a780a5dca311" xmlns:ns3="6c3a341a-ee3e-4ef7-b528-b84c2afdc5c5" targetNamespace="http://schemas.microsoft.com/office/2006/metadata/properties" ma:root="true" ma:fieldsID="e2b21c197ebda8d1561a4798bacfa1e9" ns2:_="" ns3:_="">
    <xsd:import namespace="836eb6f1-4fa9-4eee-9598-a780a5dca311"/>
    <xsd:import namespace="6c3a341a-ee3e-4ef7-b528-b84c2afdc5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eb6f1-4fa9-4eee-9598-a780a5dca3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7" nillable="true" ma:displayName="État de validation" ma:internalName="_x00c9_tat_x0020_de_x0020_validation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a341a-ee3e-4ef7-b528-b84c2afdc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5cdbdd-7aff-425c-ba25-528ad902499c}" ma:internalName="TaxCatchAll" ma:showField="CatchAllData" ma:web="6c3a341a-ee3e-4ef7-b528-b84c2afdc5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9DAC9E-084A-4C0A-B820-9A24F6981BFA}">
  <ds:schemaRefs>
    <ds:schemaRef ds:uri="http://schemas.microsoft.com/office/2006/metadata/properties"/>
    <ds:schemaRef ds:uri="http://schemas.microsoft.com/office/infopath/2007/PartnerControls"/>
    <ds:schemaRef ds:uri="836eb6f1-4fa9-4eee-9598-a780a5dca311"/>
    <ds:schemaRef ds:uri="6c3a341a-ee3e-4ef7-b528-b84c2afdc5c5"/>
  </ds:schemaRefs>
</ds:datastoreItem>
</file>

<file path=customXml/itemProps2.xml><?xml version="1.0" encoding="utf-8"?>
<ds:datastoreItem xmlns:ds="http://schemas.openxmlformats.org/officeDocument/2006/customXml" ds:itemID="{38A7EAF4-92A7-45D4-A6D5-E2E91363F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eb6f1-4fa9-4eee-9598-a780a5dca311"/>
    <ds:schemaRef ds:uri="6c3a341a-ee3e-4ef7-b528-b84c2afdc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F2128-06DA-45E3-99CF-1610F993D5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117</Words>
  <Application>Microsoft Office PowerPoint</Application>
  <PresentationFormat>Personnalisé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TELESERVICE PARENTALITE 2025 RECTIFICATIFS  COMPLEMENTS </vt:lpstr>
      <vt:lpstr>Téléservice parentalité Préambule</vt:lpstr>
      <vt:lpstr>Téléservice parentalité Critères d’éligibilité</vt:lpstr>
      <vt:lpstr>Téléservice parentalité : Informations du tiers </vt:lpstr>
      <vt:lpstr>Téléservice parentalité : Le projet</vt:lpstr>
      <vt:lpstr>Téléservice parentalité : La structure porteuse du projet</vt:lpstr>
      <vt:lpstr>Téléservice parentalité : La structure porteuse du projet</vt:lpstr>
      <vt:lpstr>Téléservice parentalité : Le projet</vt:lpstr>
      <vt:lpstr>Téléservice parentalité : Le projet </vt:lpstr>
      <vt:lpstr>Téléservice parentalité : Le projet-Illustration </vt:lpstr>
      <vt:lpstr>Téléservice parentalité : </vt:lpstr>
      <vt:lpstr>Téléservice parentalité : </vt:lpstr>
      <vt:lpstr>Téléservice parentalité : Axes et nature d’action correspondantes </vt:lpstr>
      <vt:lpstr>Téléservice parentalité : </vt:lpstr>
      <vt:lpstr>Téléservice parentalité : L’action ou le service</vt:lpstr>
      <vt:lpstr>Téléservice parentalité : L’action ou le service</vt:lpstr>
      <vt:lpstr>Téléservice parentalité : L’action ou le service</vt:lpstr>
      <vt:lpstr>Téléservice parentalité : Les intervenants de l’action  ou service</vt:lpstr>
      <vt:lpstr>Téléservice parentalité : Les intervenants</vt:lpstr>
      <vt:lpstr>Téléservice parentalité : Budget prévisionnel</vt:lpstr>
      <vt:lpstr>Téléservice parentalité : Budget prévisionnel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REAAP 2022</dc:title>
  <dc:creator>Julie MARIE 271</dc:creator>
  <cp:lastModifiedBy>La_Lanterne EVS</cp:lastModifiedBy>
  <cp:revision>89</cp:revision>
  <cp:lastPrinted>2021-12-07T09:40:19Z</cp:lastPrinted>
  <dcterms:created xsi:type="dcterms:W3CDTF">2021-12-03T12:52:04Z</dcterms:created>
  <dcterms:modified xsi:type="dcterms:W3CDTF">2025-02-09T17:59:35Z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0x010100761065C7702C6743B4025140CB4EDD2A</vt:lpwstr>
  </property>
  <property fmtid="{D5CDD505-2E9C-101B-9397-08002B2CF9AE}" pid="3" name="MediaServiceImageTags">
    <vt:lpwstr/>
  </property>
</Properties>
</file>